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4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637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7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0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00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3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1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00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14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5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6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4CBB0-BC96-49F2-A62B-634DC3726409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CD555-8344-4FFD-8F73-F5C703CC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6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Интегрисане академске студије фармације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Социјална фармација</a:t>
            </a:r>
            <a:br>
              <a:rPr lang="ru-RU" sz="2400" dirty="0" smtClean="0"/>
            </a:br>
            <a:r>
              <a:rPr lang="ru-RU" sz="2400" dirty="0" smtClean="0"/>
              <a:t>Тематска јединица бр.</a:t>
            </a:r>
            <a:r>
              <a:rPr lang="sr-Latn-RS" sz="2400" dirty="0" smtClean="0"/>
              <a:t>9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9758" y="409143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Улога фармацеута у биомедицинским испитивањима. Међународни стандарди за заштиту испитаника</a:t>
            </a:r>
            <a:r>
              <a:rPr lang="fr-FR" dirty="0"/>
              <a:t> </a:t>
            </a:r>
            <a:r>
              <a:rPr lang="en-US" dirty="0" smtClean="0">
                <a:effectLst/>
              </a:rPr>
              <a:t> </a:t>
            </a:r>
            <a:endParaRPr lang="sr-Latn-RS" dirty="0" smtClean="0">
              <a:effectLst/>
            </a:endParaRPr>
          </a:p>
          <a:p>
            <a:endParaRPr lang="sr-Latn-RS" dirty="0"/>
          </a:p>
          <a:p>
            <a:r>
              <a:rPr lang="sr-Cyrl-RS" dirty="0"/>
              <a:t>д</a:t>
            </a:r>
            <a:r>
              <a:rPr lang="sr-Cyrl-RS" dirty="0" smtClean="0"/>
              <a:t>оц. </a:t>
            </a:r>
            <a:r>
              <a:rPr lang="sr-Cyrl-RS" smtClean="0"/>
              <a:t>др </a:t>
            </a:r>
            <a:r>
              <a:rPr lang="sr-Cyrl-RS" dirty="0" smtClean="0"/>
              <a:t>Оливера Миловановић</a:t>
            </a:r>
            <a:r>
              <a:rPr lang="fr-FR" dirty="0"/>
              <a:t> </a:t>
            </a:r>
            <a:endParaRPr lang="en-US" dirty="0"/>
          </a:p>
        </p:txBody>
      </p:sp>
      <p:pic>
        <p:nvPicPr>
          <p:cNvPr id="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878" y="277091"/>
            <a:ext cx="78565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8871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313610"/>
            <a:ext cx="10515600" cy="858368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/>
              <a:t>Међународни стандарди за заштиту испитаника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3" y="1339403"/>
            <a:ext cx="11629623" cy="5254580"/>
          </a:xfrm>
        </p:spPr>
        <p:txBody>
          <a:bodyPr/>
          <a:lstStyle/>
          <a:p>
            <a:r>
              <a:rPr lang="sr-Cyrl-RS" dirty="0" smtClean="0"/>
              <a:t>У испитивањима на људима сваки потенцијални испитаник мора бити претходно адекватно информисан о циљевима, току, исходима а нарочито свим очекиваним добробитима и потенцијалним ризицима које испитивање носи са собом.</a:t>
            </a:r>
          </a:p>
          <a:p>
            <a:r>
              <a:rPr lang="sr-Cyrl-RS" dirty="0" smtClean="0"/>
              <a:t>Испитаници укључени у истраживање би требало да имају правни капацитет са дају свој пристанак и да буду у таквом стању да могу да изразе слободну вољу без било какавог притиска за то (финансијског, политичког и др.)</a:t>
            </a:r>
            <a:endParaRPr lang="en-US" dirty="0" smtClean="0"/>
          </a:p>
          <a:p>
            <a:r>
              <a:rPr lang="sr-Cyrl-RS" dirty="0" smtClean="0"/>
              <a:t>Сагласност коју испитаник даје прибавља се искључиво у писаној форми, ако то није могуће искључиво, сагласност се прибавља уз неписани пристанак који мора да буде документован уз присуство сведока.</a:t>
            </a:r>
          </a:p>
        </p:txBody>
      </p:sp>
    </p:spTree>
    <p:extLst>
      <p:ext uri="{BB962C8B-B14F-4D97-AF65-F5344CB8AC3E}">
        <p14:creationId xmlns:p14="http://schemas.microsoft.com/office/powerpoint/2010/main" val="387711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927" y="206062"/>
            <a:ext cx="10515600" cy="656823"/>
          </a:xfrm>
        </p:spPr>
        <p:txBody>
          <a:bodyPr>
            <a:noAutofit/>
          </a:bodyPr>
          <a:lstStyle/>
          <a:p>
            <a:pPr algn="ctr"/>
            <a:r>
              <a:rPr lang="sr-Cyrl-RS" sz="2800" dirty="0" smtClean="0"/>
              <a:t>Међународни стандарди за заштиту испитаника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914400"/>
            <a:ext cx="11436440" cy="5679583"/>
          </a:xfrm>
        </p:spPr>
        <p:txBody>
          <a:bodyPr/>
          <a:lstStyle/>
          <a:p>
            <a:r>
              <a:rPr lang="sr-Cyrl-RS" dirty="0" smtClean="0"/>
              <a:t>Према Хелсиншкој декларацији у клиничка испитивања могу да буду укључене и остељиве популације само када је то неопходно.</a:t>
            </a:r>
            <a:endParaRPr lang="en-US" dirty="0" smtClean="0"/>
          </a:p>
          <a:p>
            <a:r>
              <a:rPr lang="sr-Cyrl-RS" dirty="0" smtClean="0"/>
              <a:t>Први документ који је ово званично изнео био је </a:t>
            </a:r>
            <a:r>
              <a:rPr lang="sr-Latn-RS" dirty="0" smtClean="0"/>
              <a:t>CIOMS</a:t>
            </a:r>
            <a:r>
              <a:rPr lang="sr-Cyrl-RS" dirty="0" smtClean="0"/>
              <a:t> према коме су ризичне групе сврстане у две категорије: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на основу способости да дају информисани пристинак (рањива популација или вулнерабилна популација)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и на основу недостатака да дају информисани пристанак (експлоатисана или искоришћена популација)</a:t>
            </a:r>
          </a:p>
          <a:p>
            <a:r>
              <a:rPr lang="sr-Cyrl-RS" dirty="0" smtClean="0"/>
              <a:t>Као посебна категорија ризичне групе издвојене су жене, труднице и дојиље.</a:t>
            </a:r>
          </a:p>
          <a:p>
            <a:r>
              <a:rPr lang="sr-Cyrl-RS" dirty="0" smtClean="0"/>
              <a:t>Вулнерабилна популација- они који немају правну способност да дају пристанак и они који немају способност доношења одлуке (нису за то способни па то мора за њих урадити друго лице)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738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806" y="197700"/>
            <a:ext cx="10515600" cy="703821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Међународни стандарди за заштиту испитаника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124" y="1133341"/>
            <a:ext cx="11475076" cy="5396248"/>
          </a:xfrm>
        </p:spPr>
        <p:txBody>
          <a:bodyPr>
            <a:normAutofit lnSpcReduction="10000"/>
          </a:bodyPr>
          <a:lstStyle/>
          <a:p>
            <a:r>
              <a:rPr lang="sr-Cyrl-RS" sz="1800" dirty="0" smtClean="0"/>
              <a:t>Укључивање вулнерабилне популације иако је било забрањено према Нирнбершком кодексу а дозвољено Хелсинкијем и према </a:t>
            </a:r>
            <a:r>
              <a:rPr lang="sr-Latn-RS" sz="1800" dirty="0" smtClean="0"/>
              <a:t>CIOMS</a:t>
            </a:r>
            <a:r>
              <a:rPr lang="sr-Cyrl-RS" sz="1800" dirty="0" smtClean="0"/>
              <a:t> –у, има три ограничавајућа фактора: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sz="1800" dirty="0" smtClean="0"/>
              <a:t> сврха истраживања мора бити таква да ће донети корист рањивој популацији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sz="1800" dirty="0" smtClean="0"/>
              <a:t>Не сме постојати други научни метод за прикупљање жељених информација, који је могућ без употребе рањиве популације.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sz="1800" dirty="0" smtClean="0"/>
              <a:t>Истраживање мора бити јасно у најбољем интересу субјекта истраживања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sr-Cyrl-RS" sz="1800" dirty="0"/>
          </a:p>
          <a:p>
            <a:r>
              <a:rPr lang="sr-Cyrl-RS" sz="1800" dirty="0" smtClean="0"/>
              <a:t>Експолатисана популација се разликује од рањиве по томе што је она способна да пружи информисани присатанак за учешће. Она је информисана  и способна да све захтеве схвати правилно. Обухвата људе који су у ризику да буду злоупотребљени у истраживањима. </a:t>
            </a:r>
          </a:p>
          <a:p>
            <a:r>
              <a:rPr lang="sr-Cyrl-RS" sz="1800" dirty="0" smtClean="0"/>
              <a:t>Пример експлоатисане популације су руралне, неиндустријске заједнице и становници слабије развијених средина. Овде спадају и студенти медицинских грана, здрасвтвени радници у фармацеутским компанијама и другим здравственим установама, војници, затвореници, бескућници, особе заражене ХИВ вирусом, болесници у терминалним стадијумима болести.</a:t>
            </a:r>
            <a:endParaRPr lang="sr-Latn-RS" sz="1800" dirty="0" smtClean="0"/>
          </a:p>
          <a:p>
            <a:r>
              <a:rPr lang="sr-Cyrl-RS" sz="1800" dirty="0" smtClean="0"/>
              <a:t>Постоје околности под којима чланови експлоатисане популације могу бити субјекти истраживања. То су ситуације када се решавају питања специфична за ту популацију а што се не може решити употребом друге популације. </a:t>
            </a:r>
          </a:p>
          <a:p>
            <a:r>
              <a:rPr lang="sr-Cyrl-RS" sz="1800" dirty="0" smtClean="0"/>
              <a:t>Тешко би било оправдати употребу експлоатисане популације уколико корист добијена истраживањем не би била доступна тој популацији.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83421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4851"/>
            <a:ext cx="10515600" cy="734095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Међународни стандарди за заштиту испитаника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1236372"/>
            <a:ext cx="11629623" cy="5370490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Етички комитет</a:t>
            </a:r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Етичко тело је независна, мултидисциплинарна комисија која се везује за различите нивое организације и задатака, а може егзистирати у оквиру система здравствене заштите, истраживачких институција, система едукације као и владиних тела, организација или међународних комисија. </a:t>
            </a:r>
          </a:p>
          <a:p>
            <a:r>
              <a:rPr lang="sr-Cyrl-RS" dirty="0" smtClean="0"/>
              <a:t>Улога етичког тела је осигурање етичности неких понашања, процеса, процедура и протокола, који могу имати утицај на појединца или заједницу у целини.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21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Међународни стандарди за заштиту испитаника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08" y="1326524"/>
            <a:ext cx="11500834" cy="5267459"/>
          </a:xfrm>
        </p:spPr>
        <p:txBody>
          <a:bodyPr/>
          <a:lstStyle/>
          <a:p>
            <a:r>
              <a:rPr lang="sr-Cyrl-RS" dirty="0" smtClean="0"/>
              <a:t>Етички комитети се могу поделити на 4 типа:</a:t>
            </a:r>
          </a:p>
          <a:p>
            <a:pPr marL="0" indent="0">
              <a:buNone/>
            </a:pPr>
            <a:endParaRPr lang="sr-Cyrl-RS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r-Cyrl-RS" dirty="0" smtClean="0"/>
              <a:t>Законодавни и/или саветодавни етички комитет (који саветује Владу, Министарства и учествује у креирању политике у здравству)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r-Cyrl-RS" dirty="0" smtClean="0"/>
              <a:t>Етички комитет професионалних организација ( евалуација професионалне етике, угледа и права чланова ових организација, некада учествују у питањима увођења нових здравствених технологија)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r-Cyrl-RS" dirty="0" smtClean="0"/>
              <a:t>Етички комитет здравствених установа ( унапређење здрасвтвене заштите пацијената и поштовање етике у пружању здравтвсених услуга)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r-Cyrl-RS" dirty="0" smtClean="0"/>
              <a:t>Истраживачки етички комитет (заштита испитаника у биомедицинским истраживањима)</a:t>
            </a:r>
          </a:p>
          <a:p>
            <a:pPr>
              <a:lnSpc>
                <a:spcPct val="100000"/>
              </a:lnSpc>
            </a:pPr>
            <a:r>
              <a:rPr lang="sr-Cyrl-RS" dirty="0" smtClean="0"/>
              <a:t>Поред наведених постоји и мешовити типови етичких тела.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525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1973"/>
            <a:ext cx="10515600" cy="656822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/>
              <a:t>Међународни стандарди за заштиту испитаника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29" y="1210614"/>
            <a:ext cx="11526591" cy="5293217"/>
          </a:xfrm>
        </p:spPr>
        <p:txBody>
          <a:bodyPr/>
          <a:lstStyle/>
          <a:p>
            <a:r>
              <a:rPr lang="sr-Cyrl-RS" dirty="0" smtClean="0"/>
              <a:t>Етички одбор Фармацеутске коморе Србије пример је етичког одбора професионалних удружења који има следећа задужења:</a:t>
            </a:r>
          </a:p>
          <a:p>
            <a:pPr marL="0" indent="0">
              <a:buNone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Разматра етичка питања која се односе на обављање лекарске, стоматолошке, фармацеутске односно професије здравствених техничара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Даје мишљење о раду чланова коморе у скалду са етичким кодексом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Промовише принципе професионалне етике ради успостваљања етичког понашања чланова коморе у скалду са етичким кодексом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Промовише принципе професионалне етике ради успостављања етичког понашања чланова коморе у вршењу професије здравстевног радника.</a:t>
            </a:r>
          </a:p>
        </p:txBody>
      </p:sp>
    </p:spTree>
    <p:extLst>
      <p:ext uri="{BB962C8B-B14F-4D97-AF65-F5344CB8AC3E}">
        <p14:creationId xmlns:p14="http://schemas.microsoft.com/office/powerpoint/2010/main" val="2178822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927" y="334851"/>
            <a:ext cx="10515600" cy="781095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Улога фармацеута у клиничким испитивањима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236372"/>
            <a:ext cx="11487955" cy="5409127"/>
          </a:xfrm>
        </p:spPr>
        <p:txBody>
          <a:bodyPr/>
          <a:lstStyle/>
          <a:p>
            <a:r>
              <a:rPr lang="sr-Cyrl-RS" dirty="0" smtClean="0"/>
              <a:t>Фармацеут учествује у завршним фазама испитивања лекова и може имати вишеструку улогу.</a:t>
            </a:r>
          </a:p>
          <a:p>
            <a:r>
              <a:rPr lang="sr-Cyrl-RS" dirty="0" smtClean="0"/>
              <a:t>Фармацеут може бити члан Етичког комитета.</a:t>
            </a:r>
          </a:p>
          <a:p>
            <a:r>
              <a:rPr lang="sr-Cyrl-RS" dirty="0" smtClean="0"/>
              <a:t>Клинички фармацеут у болници се може суочити са разнобројним етичким питањима када треба д апроцени очекивану корист у односу на ризик примене.</a:t>
            </a:r>
          </a:p>
          <a:p>
            <a:r>
              <a:rPr lang="sr-Cyrl-RS" dirty="0" smtClean="0"/>
              <a:t>Улога фармацеута: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Упознавање пацијента са протоколом истраживања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Упознавање пацијента са правилним дозирањем лекова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Упознавање пацијента са потенцијалним нежељеним ефектима лекова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137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079" y="313611"/>
            <a:ext cx="10515600" cy="793974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 smtClean="0"/>
              <a:t>Етички аспекти употребе плацеба у клиничким испитивањима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198" y="1258954"/>
            <a:ext cx="11061878" cy="5231998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Плацебо у клиничким испитивањима је контролна интевренција сличног облика као испитивана интервенција али без специфичне активности или ефекта.</a:t>
            </a:r>
          </a:p>
          <a:p>
            <a:r>
              <a:rPr lang="sr-Cyrl-RS" dirty="0" smtClean="0"/>
              <a:t>Плацебо контроле се не смеју користити у испитивањима лекова за третман болести који могу имати летални исход ( малигне болести), уколико постоји доказана ефикасна етрапија за ту болест, као и код вулнерабилних популација.</a:t>
            </a:r>
          </a:p>
          <a:p>
            <a:r>
              <a:rPr lang="sr-Cyrl-RS" dirty="0" smtClean="0"/>
              <a:t>Употреба плацеба може бити оправдана чак иако постоји доступна ефикасна терапија ако се нпр. ради о леку велике токсичности и/или непознатог безбедоносног профила када је од значаја утврдити инциденцу нежељених ефеката лека.</a:t>
            </a:r>
          </a:p>
          <a:p>
            <a:r>
              <a:rPr lang="sr-Cyrl-RS" dirty="0" smtClean="0"/>
              <a:t>Одлуку о употреби плацеба у наведеним тачкама доноси Етички комитет узимајући у обзир циљеве студије, трајање и очекиване резултате.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648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600" dirty="0">
                <a:latin typeface="+mn-lt"/>
              </a:rPr>
              <a:t>Улога фармацеута у биомедицинским испитивањима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6" y="1519707"/>
            <a:ext cx="11487955" cy="5074276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Етика у биомедицинским истраживањима</a:t>
            </a:r>
          </a:p>
          <a:p>
            <a:r>
              <a:rPr lang="sr-Cyrl-RS" dirty="0" smtClean="0"/>
              <a:t>Биомедицинска истраживања- могу се спроводити на људима, укључујући и здраве појединце и биолошки материјал где се идентитет поејдинца може лако утврдити савременим дијагностичким тестовима што намеће питање етичности у истраживањима.</a:t>
            </a:r>
          </a:p>
          <a:p>
            <a:r>
              <a:rPr lang="sr-Cyrl-RS" dirty="0" smtClean="0"/>
              <a:t>Етичност одређеног истраживања не подразумева само утврђивање испуњавања одређених законских норми тј. процедура већ се ово поље налази у надлежности одређених комитета који носе назив </a:t>
            </a:r>
            <a:r>
              <a:rPr lang="sr-Cyrl-RS" b="1" i="1" dirty="0" smtClean="0"/>
              <a:t>етички комитети</a:t>
            </a:r>
            <a:r>
              <a:rPr lang="sr-Cyrl-RS" dirty="0" smtClean="0"/>
              <a:t>.</a:t>
            </a:r>
          </a:p>
          <a:p>
            <a:endParaRPr lang="sr-Cyrl-R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88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6700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/>
              <a:t>Улога фармацеута у биомедицинским испитивањима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18" y="1339402"/>
            <a:ext cx="11397803" cy="51773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Основни етички принципи биомедицинских испитивања/истраживања: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Истраживање је неопходно за остваривање важних циљева који ће допринети добробити друштва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Информације се не могу добити на неки други начин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Корист од истраживања превазилази могуће ризика, а ризици не смеју да буду велики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Истраживање би требало да спроводи само квалификовани кадар и при томе истраживање мора бити спроведено по процедурама које су научно засноване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111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8941"/>
            <a:ext cx="10515600" cy="695459"/>
          </a:xfrm>
        </p:spPr>
        <p:txBody>
          <a:bodyPr>
            <a:normAutofit/>
          </a:bodyPr>
          <a:lstStyle/>
          <a:p>
            <a:r>
              <a:rPr lang="sr-Cyrl-RS" sz="3200" dirty="0" smtClean="0"/>
              <a:t>Улога фармацеута у биомедицинским испитивањима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5" y="1056068"/>
            <a:ext cx="11487955" cy="5589431"/>
          </a:xfrm>
        </p:spPr>
        <p:txBody>
          <a:bodyPr/>
          <a:lstStyle/>
          <a:p>
            <a:r>
              <a:rPr lang="sr-Cyrl-RS" dirty="0" smtClean="0"/>
              <a:t>Истраживања са људским субјектима јесу студије код којих се врши интервенција или интеракција са хуманим субјектом која се не би дешавала изван оквира експериментисања.</a:t>
            </a:r>
          </a:p>
          <a:p>
            <a:r>
              <a:rPr lang="sr-Cyrl-RS" dirty="0" smtClean="0"/>
              <a:t>Клиничка истраживања имају за циљ да покажу резултате у светлу дијагностичке, профилактичке или терапијске добробити. </a:t>
            </a:r>
          </a:p>
          <a:p>
            <a:r>
              <a:rPr lang="sr-Cyrl-RS" dirty="0" smtClean="0"/>
              <a:t>Под термином биомедицинско истраживање/испитивање подразумева  се и истраживање на хуманом материјалу и подацима из медицинске документације када се може утврдити идентитет испитаника.</a:t>
            </a:r>
          </a:p>
          <a:p>
            <a:r>
              <a:rPr lang="sr-Cyrl-RS" dirty="0" smtClean="0"/>
              <a:t>Испитивања се врше и када у студији људски субјекти тестирају одређене уређаје, материјале или производе који су развијени кроз неко претходно истраживање.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7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1973"/>
            <a:ext cx="10515600" cy="502275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 smtClean="0"/>
              <a:t>Међународни стандарди за заштиту испитаника</a:t>
            </a:r>
            <a:r>
              <a:rPr lang="fr-FR" sz="3200" dirty="0" smtClean="0"/>
              <a:t> </a:t>
            </a:r>
            <a:r>
              <a:rPr lang="en-US" sz="3200" dirty="0" smtClean="0">
                <a:effectLst/>
              </a:rPr>
              <a:t> </a:t>
            </a:r>
            <a:r>
              <a:rPr lang="fr-FR" sz="3200" dirty="0" smtClean="0"/>
              <a:t> 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1056068"/>
            <a:ext cx="11590986" cy="5589431"/>
          </a:xfrm>
        </p:spPr>
        <p:txBody>
          <a:bodyPr/>
          <a:lstStyle/>
          <a:p>
            <a:r>
              <a:rPr lang="sr-Cyrl-RS" dirty="0" smtClean="0"/>
              <a:t>Примери кршења људских права и етичких принципа у истраживањима на људима: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/>
              <a:t> ј</a:t>
            </a:r>
            <a:r>
              <a:rPr lang="sr-Cyrl-RS" dirty="0" smtClean="0"/>
              <a:t>еврејска болница у Бруклину у Америци, геријатријски пацијенти су примили инјекцију са активним малигним ћелијама у циљу имунолошког истраживања (истраживање се вршило у тренутку доношења Хелсиншке декларације)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/>
              <a:t>и</a:t>
            </a:r>
            <a:r>
              <a:rPr lang="sr-Cyrl-RS" dirty="0" smtClean="0"/>
              <a:t>страживање у новијој медицинској историји Америке у Таскеги студији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sr-Latn-RS" dirty="0" smtClean="0"/>
              <a:t>Willowbrook Study </a:t>
            </a:r>
            <a:r>
              <a:rPr lang="sr-Cyrl-RS" dirty="0" smtClean="0"/>
              <a:t>у Њујорку, ментално неразвијена деци из дома излагана су вирусу хепатитиса ради утврђивања ефиаксности вакције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Истраживање спроведено од стране британске војске која је испитивала штетност хемијског оружја у погледу разлике оштећења индијске и британске коже. Истраживање спровођено у војној лабораторији </a:t>
            </a:r>
            <a:r>
              <a:rPr lang="sr-Latn-RS" dirty="0" smtClean="0"/>
              <a:t>Porton Down.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Студија спроведена у Гватемали у периоду од 1946. до 1948. године исптиивала је ефекат пеницила у терапији сифилиса код зенденциозно изложених затвореника сифилису.  Ова тајна студија је 2010. године постала позната а резултати истраживања никада нису јавно објављени.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ü"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456"/>
            <a:ext cx="10515600" cy="579550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/>
              <a:t>Међународни стандарди за заштиту испитаника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5" y="1043189"/>
            <a:ext cx="11513713" cy="5434884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Биомедицинска истраживања су данас адекватно регулисана, што је хронолошки сагледавано уследило након холокауста у Другом светском рату када су нацистички научници изводили хибернацију и друге подухвате над затвореницима у концентрационим логорима. </a:t>
            </a:r>
          </a:p>
          <a:p>
            <a:r>
              <a:rPr lang="sr-Cyrl-RS" dirty="0" smtClean="0"/>
              <a:t>То је довело до Нирнбершког процеса који је покренуо доношење међународних етичких водича и декларација за истраживања на људима, укључујући и испитивање лекова. </a:t>
            </a:r>
          </a:p>
          <a:p>
            <a:r>
              <a:rPr lang="sr-Cyrl-RS" dirty="0" smtClean="0"/>
              <a:t>Нирнбершеки кодекс је најстарија декларација настала 1947. године.</a:t>
            </a:r>
          </a:p>
          <a:p>
            <a:r>
              <a:rPr lang="sr-Cyrl-RS" dirty="0" smtClean="0"/>
              <a:t>Из овог кодекса написаног као реакција на неадекватну употребу медицине у Другом светском рату проистекла је касније Хелсиншка декларација (ДоХ)</a:t>
            </a:r>
          </a:p>
          <a:p>
            <a:r>
              <a:rPr lang="sr-Cyrl-RS" dirty="0" smtClean="0"/>
              <a:t>Хелсиншки декларације је донело Међународно медицинско удружење на 18. скупштини у хелсинкију 1964. године.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3005180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532" y="146185"/>
            <a:ext cx="10515600" cy="832610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/>
              <a:t>Међународни стандарди за заштиту испитаника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3" y="1004552"/>
            <a:ext cx="11539471" cy="5447763"/>
          </a:xfrm>
        </p:spPr>
        <p:txBody>
          <a:bodyPr/>
          <a:lstStyle/>
          <a:p>
            <a:r>
              <a:rPr lang="sr-Cyrl-RS" dirty="0" smtClean="0"/>
              <a:t>Хелсиншка декларација обухвата медицинска истражива комбинована са лечењем (</a:t>
            </a:r>
            <a:r>
              <a:rPr lang="sr-Latn-RS" dirty="0" smtClean="0"/>
              <a:t>clinical research)</a:t>
            </a:r>
            <a:r>
              <a:rPr lang="sr-Cyrl-RS" dirty="0" smtClean="0"/>
              <a:t> и нетрапијска биомедицинска истраживања на људима (</a:t>
            </a:r>
            <a:r>
              <a:rPr lang="sr-Latn-RS" dirty="0" smtClean="0"/>
              <a:t>non-clinical biomedical research) </a:t>
            </a:r>
            <a:r>
              <a:rPr lang="sr-Cyrl-RS" dirty="0" smtClean="0"/>
              <a:t>која доводе до научних сазнања без директних дијагностичких или терапијских вредности за особу која је изложена истраживању.</a:t>
            </a:r>
          </a:p>
          <a:p>
            <a:r>
              <a:rPr lang="sr-Cyrl-RS" dirty="0" smtClean="0"/>
              <a:t>У складу са развојем етике клиничких испитивања урађено је 5 ревизија ДоХ-а.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/>
              <a:t> </a:t>
            </a:r>
            <a:r>
              <a:rPr lang="sr-Cyrl-RS" dirty="0" smtClean="0"/>
              <a:t>2002. године посебно је допуњен 32. параграф ДоХ-а о етичкој оправданости употребе плацеба у клиничким истраживањима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2004. допуњен је члан 30. у смислу гарантовања права испитаницима на приступ најбољој терапији и то не само након трајања клиничке студије већ и након њеног истека.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Последња ревизија урађена је 2013. године када је направљена нова структура докумената.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129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/>
              <a:t>Међународни стандарди за заштиту испитаника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29" y="1236372"/>
            <a:ext cx="11500833" cy="5306096"/>
          </a:xfrm>
        </p:spPr>
        <p:txBody>
          <a:bodyPr/>
          <a:lstStyle/>
          <a:p>
            <a:pPr marL="0" indent="0">
              <a:buNone/>
            </a:pPr>
            <a:r>
              <a:rPr lang="sr-Cyrl-RS" b="1" i="1" dirty="0" smtClean="0"/>
              <a:t>Међународне препоруке за биомедицинска истраживања на људима (</a:t>
            </a:r>
            <a:r>
              <a:rPr lang="sr-Latn-RS" b="1" i="1" dirty="0" smtClean="0"/>
              <a:t>CIOMS) </a:t>
            </a:r>
            <a:r>
              <a:rPr lang="sr-Cyrl-RS" dirty="0" smtClean="0"/>
              <a:t>из 2002 године</a:t>
            </a:r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Ове препоруке су донете у Женеви 1982. године као заједнички пројекат Светске здравствене организације и Савета за међународне организације медицинских наука. </a:t>
            </a:r>
          </a:p>
          <a:p>
            <a:r>
              <a:rPr lang="sr-Cyrl-RS" dirty="0" smtClean="0"/>
              <a:t>Ревизије су уследиле 1993., 2002. и 2016. године</a:t>
            </a:r>
          </a:p>
          <a:p>
            <a:r>
              <a:rPr lang="sr-Cyrl-RS" dirty="0" smtClean="0"/>
              <a:t>Обухватају три општа етичка принципа (аутономија, доброчинство и правичност) и 25 смерница са коментарима.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78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25"/>
            <a:ext cx="10515600" cy="785613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Међународни стандарди за заштиту испитаника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991673"/>
            <a:ext cx="11590986" cy="5576552"/>
          </a:xfrm>
        </p:spPr>
        <p:txBody>
          <a:bodyPr/>
          <a:lstStyle/>
          <a:p>
            <a:r>
              <a:rPr lang="sr-Cyrl-RS" dirty="0" smtClean="0"/>
              <a:t>Свако биомедицинско истраживање поред наућног мора да задовољи и етичке критеријуме.</a:t>
            </a:r>
          </a:p>
          <a:p>
            <a:r>
              <a:rPr lang="sr-Cyrl-RS" dirty="0" smtClean="0"/>
              <a:t>Основни нормативни етички принципи у клиничким испитивањима су: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Принципи аутономије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Нешкодљивост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Праведност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Доброчинство</a:t>
            </a:r>
            <a:endParaRPr lang="sr-Cyrl-RS" dirty="0"/>
          </a:p>
          <a:p>
            <a:pPr lvl="1">
              <a:buFont typeface="Wingdings" panose="05000000000000000000" pitchFamily="2" charset="2"/>
              <a:buChar char="ü"/>
            </a:pPr>
            <a:endParaRPr lang="sr-Cyrl-RS" dirty="0" smtClean="0"/>
          </a:p>
          <a:p>
            <a:r>
              <a:rPr lang="sr-Cyrl-RS" dirty="0" smtClean="0"/>
              <a:t>Још два елемента која би требало да буду задовољена да би се постигла етичност истраживања су: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/>
              <a:t>с</a:t>
            </a:r>
            <a:r>
              <a:rPr lang="sr-Cyrl-RS" dirty="0" smtClean="0"/>
              <a:t>убјекти који су селектовани да учествују у истраживању морају бити неопходни и одговарајући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Потребно је да субјект својевољно пристане на истраживање</a:t>
            </a:r>
          </a:p>
        </p:txBody>
      </p:sp>
    </p:spTree>
    <p:extLst>
      <p:ext uri="{BB962C8B-B14F-4D97-AF65-F5344CB8AC3E}">
        <p14:creationId xmlns:p14="http://schemas.microsoft.com/office/powerpoint/2010/main" val="62450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1634</Words>
  <Application>Microsoft Office PowerPoint</Application>
  <PresentationFormat>Widescreen</PresentationFormat>
  <Paragraphs>114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Интегрисане академске студије фармације  Социјална фармација Тематска јединица бр.9</vt:lpstr>
      <vt:lpstr>Улога фармацеута у биомедицинским испитивањима</vt:lpstr>
      <vt:lpstr>Улога фармацеута у биомедицинским испитивањима</vt:lpstr>
      <vt:lpstr>Улога фармацеута у биомедицинским испитивањима</vt:lpstr>
      <vt:lpstr>Међународни стандарди за заштиту испитаника   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Међународни стандарди за заштиту испитаника</vt:lpstr>
      <vt:lpstr>Улога фармацеута у клиничким испитивањима</vt:lpstr>
      <vt:lpstr>Етички аспекти употребе плацеба у клиничким испитивањима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22</cp:revision>
  <dcterms:created xsi:type="dcterms:W3CDTF">2019-04-06T19:45:30Z</dcterms:created>
  <dcterms:modified xsi:type="dcterms:W3CDTF">2021-02-07T13:41:49Z</dcterms:modified>
</cp:coreProperties>
</file>